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2" r:id="rId5"/>
    <p:sldId id="263" r:id="rId6"/>
    <p:sldId id="260" r:id="rId7"/>
    <p:sldId id="264" r:id="rId8"/>
    <p:sldId id="266" r:id="rId9"/>
    <p:sldId id="265" r:id="rId10"/>
    <p:sldId id="267" r:id="rId11"/>
    <p:sldId id="258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84DFD-C428-4984-BB27-5772D2E6D7B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01E13-D3A6-4CF3-B036-400419FFA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n_Geer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Android, iPad/iPhone?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1E13-D3A6-4CF3-B036-400419FFA88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0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Corrective maintenance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1E13-D3A6-4CF3-B036-400419FFA88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711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Brute force attack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1E13-D3A6-4CF3-B036-400419FFA88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52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>
                <a:hlinkClick r:id="rId3"/>
              </a:rPr>
              <a:t>Dr.</a:t>
            </a:r>
            <a:r>
              <a:rPr lang="en-GB" dirty="0" smtClean="0">
                <a:hlinkClick r:id="rId3"/>
              </a:rPr>
              <a:t> Dan Geer</a:t>
            </a:r>
            <a:r>
              <a:rPr lang="en-GB" dirty="0" smtClean="0"/>
              <a:t> argued, persuasively, that Microsoft’s operating system monopoly constituted a grave risk to the security of the United States and  international security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1E13-D3A6-4CF3-B036-400419FFA88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0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1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82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28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8699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25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49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960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847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19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0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6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46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15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1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35D1CA-7A32-420D-B16D-3ED86EB47DAC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56CBF-4323-4469-BCC4-0047EC53F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629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asswordsgenerator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ctools.org/tag/pass-audi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technology-2936179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read:http://www.theguardian.com/technology/2015/mar/15/how-the-internet-made-the-worlds-food-taste-the-sa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news/health-345412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SECURITY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to stay safe now | What’s in store for the world?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6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25663"/>
          </a:xfrm>
        </p:spPr>
        <p:txBody>
          <a:bodyPr/>
          <a:lstStyle/>
          <a:p>
            <a:r>
              <a:rPr lang="en-GB" dirty="0" smtClean="0"/>
              <a:t>The Internet of Things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46459"/>
            <a:ext cx="8946541" cy="1838532"/>
          </a:xfrm>
        </p:spPr>
        <p:txBody>
          <a:bodyPr>
            <a:normAutofit/>
          </a:bodyPr>
          <a:lstStyle/>
          <a:p>
            <a:r>
              <a:rPr lang="en-GB" dirty="0" smtClean="0"/>
              <a:t>Many devices connected to the internet</a:t>
            </a:r>
          </a:p>
          <a:p>
            <a:r>
              <a:rPr lang="en-GB" dirty="0" smtClean="0"/>
              <a:t>Current consumer use: Hive and Nest</a:t>
            </a:r>
          </a:p>
          <a:p>
            <a:r>
              <a:rPr lang="en-GB" dirty="0" smtClean="0"/>
              <a:t>Medical monitoring (for example </a:t>
            </a:r>
            <a:r>
              <a:rPr lang="en-GB" dirty="0" err="1" smtClean="0"/>
              <a:t>FitBit</a:t>
            </a:r>
            <a:r>
              <a:rPr lang="en-GB" dirty="0"/>
              <a:t> </a:t>
            </a:r>
            <a:r>
              <a:rPr lang="en-GB" dirty="0" smtClean="0"/>
              <a:t>fitness tracker)</a:t>
            </a:r>
          </a:p>
          <a:p>
            <a:r>
              <a:rPr lang="en-GB" dirty="0"/>
              <a:t>Dynamic interaction between </a:t>
            </a:r>
            <a:r>
              <a:rPr lang="en-GB" dirty="0" smtClean="0"/>
              <a:t>components </a:t>
            </a:r>
            <a:r>
              <a:rPr lang="en-GB" dirty="0"/>
              <a:t>of a transport </a:t>
            </a:r>
            <a:r>
              <a:rPr lang="en-GB" dirty="0" smtClean="0"/>
              <a:t>system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711" y="1390722"/>
            <a:ext cx="1887029" cy="956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885" y="2603657"/>
            <a:ext cx="1259457" cy="12594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307" y="4119784"/>
            <a:ext cx="1070035" cy="10700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096" y="5446489"/>
            <a:ext cx="1253060" cy="12530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04293" y="5673178"/>
            <a:ext cx="8022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Wireless technologies have to be secure!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90669" y="3510720"/>
            <a:ext cx="8946541" cy="1838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en-GB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104292" y="3510720"/>
            <a:ext cx="8946541" cy="1838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GB" dirty="0" smtClean="0"/>
              <a:t>Most devices will connect ‘wirelessly’</a:t>
            </a:r>
          </a:p>
          <a:p>
            <a:pPr lvl="1"/>
            <a:r>
              <a:rPr lang="en-GB" dirty="0" smtClean="0"/>
              <a:t>Contactless cards</a:t>
            </a:r>
          </a:p>
          <a:p>
            <a:pPr lvl="1"/>
            <a:r>
              <a:rPr lang="en-GB" dirty="0" smtClean="0"/>
              <a:t>QR and other optical readers</a:t>
            </a:r>
          </a:p>
          <a:p>
            <a:pPr lvl="1"/>
            <a:r>
              <a:rPr lang="en-GB" dirty="0" smtClean="0"/>
              <a:t>Bluetooth</a:t>
            </a:r>
          </a:p>
          <a:p>
            <a:pPr lvl="1"/>
            <a:r>
              <a:rPr lang="en-GB" dirty="0" smtClean="0"/>
              <a:t>Wi-Fi</a:t>
            </a:r>
          </a:p>
        </p:txBody>
      </p:sp>
    </p:spTree>
    <p:extLst>
      <p:ext uri="{BB962C8B-B14F-4D97-AF65-F5344CB8AC3E}">
        <p14:creationId xmlns:p14="http://schemas.microsoft.com/office/powerpoint/2010/main" val="208569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1" grpId="0"/>
      <p:bldP spid="15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Internet addressing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IP version 4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372.78.134.82</a:t>
            </a:r>
          </a:p>
          <a:p>
            <a:r>
              <a:rPr lang="en-GB" sz="2400" dirty="0" smtClean="0"/>
              <a:t>4,294,967,296 possible unique addresses </a:t>
            </a:r>
          </a:p>
          <a:p>
            <a:r>
              <a:rPr lang="en-GB" sz="2400" dirty="0" smtClean="0"/>
              <a:t>Some reserved for ‘special purposes’</a:t>
            </a:r>
          </a:p>
          <a:p>
            <a:r>
              <a:rPr lang="en-GB" sz="2400" dirty="0" smtClean="0"/>
              <a:t>Rapidly running out </a:t>
            </a:r>
          </a:p>
          <a:p>
            <a:r>
              <a:rPr lang="en-GB" sz="2400" dirty="0" smtClean="0"/>
              <a:t>So slow transition to IP v6</a:t>
            </a:r>
            <a:endParaRPr lang="en-GB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IP version 6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296989" cy="36845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Hexadecimal format</a:t>
            </a:r>
          </a:p>
          <a:p>
            <a:r>
              <a:rPr lang="en-GB" sz="2400" dirty="0" smtClean="0"/>
              <a:t>2002:4559:1FE2:0:0:0:4559:1FE2</a:t>
            </a:r>
          </a:p>
          <a:p>
            <a:r>
              <a:rPr lang="en-GB" sz="2400" dirty="0" smtClean="0"/>
              <a:t>340,282,366,920,938,463,463,374,607,431,768,211,456 </a:t>
            </a:r>
          </a:p>
          <a:p>
            <a:r>
              <a:rPr lang="en-GB" sz="2400" dirty="0" smtClean="0"/>
              <a:t>Will be needed for the Internet of Things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2791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/>
              <a:t>Your life in their hands?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3209195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GB" sz="4800" dirty="0" smtClean="0"/>
              <a:t>Governments</a:t>
            </a:r>
          </a:p>
          <a:p>
            <a:pPr>
              <a:spcAft>
                <a:spcPts val="1800"/>
              </a:spcAft>
            </a:pPr>
            <a:r>
              <a:rPr lang="en-GB" sz="4800" dirty="0" smtClean="0"/>
              <a:t>Corporations</a:t>
            </a:r>
          </a:p>
          <a:p>
            <a:pPr>
              <a:spcAft>
                <a:spcPts val="1800"/>
              </a:spcAft>
            </a:pPr>
            <a:r>
              <a:rPr lang="en-GB" sz="4800" dirty="0" smtClean="0"/>
              <a:t>Organisations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293" y="5292034"/>
            <a:ext cx="89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Who can you trust?</a:t>
            </a:r>
          </a:p>
        </p:txBody>
      </p:sp>
    </p:spTree>
    <p:extLst>
      <p:ext uri="{BB962C8B-B14F-4D97-AF65-F5344CB8AC3E}">
        <p14:creationId xmlns:p14="http://schemas.microsoft.com/office/powerpoint/2010/main" val="345764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34770"/>
            <a:ext cx="10515600" cy="1162251"/>
          </a:xfrm>
        </p:spPr>
        <p:txBody>
          <a:bodyPr/>
          <a:lstStyle/>
          <a:p>
            <a:r>
              <a:rPr lang="en-GB" sz="6000" dirty="0" smtClean="0"/>
              <a:t>NOW…</a:t>
            </a:r>
            <a:endParaRPr lang="en-GB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38537"/>
            <a:ext cx="10515600" cy="150018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PREVENTATIVE MAINTENANCE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passwords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social engineering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1850" y="3238724"/>
            <a:ext cx="10515600" cy="1162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THE FUTURE…</a:t>
            </a:r>
            <a:endParaRPr lang="en-GB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31850" y="4400975"/>
            <a:ext cx="10515600" cy="1999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Digital identity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dangers of monoculture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The Internet of Things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Your life in their hands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9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Preventative 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Operating system updates</a:t>
            </a:r>
          </a:p>
          <a:p>
            <a:r>
              <a:rPr lang="en-GB" sz="2400" dirty="0" smtClean="0"/>
              <a:t>Anti-virus</a:t>
            </a:r>
          </a:p>
          <a:p>
            <a:r>
              <a:rPr lang="en-GB" sz="2400" dirty="0" smtClean="0"/>
              <a:t>Extra tools for preventing malware</a:t>
            </a:r>
          </a:p>
          <a:p>
            <a:pPr lvl="1"/>
            <a:r>
              <a:rPr lang="en-GB" sz="1700" dirty="0" smtClean="0"/>
              <a:t>Malwarebytes</a:t>
            </a:r>
          </a:p>
          <a:p>
            <a:pPr lvl="1"/>
            <a:r>
              <a:rPr lang="en-GB" sz="1700" dirty="0" smtClean="0"/>
              <a:t>Spybot Search &amp; Destroy</a:t>
            </a:r>
          </a:p>
          <a:p>
            <a:pPr lvl="1"/>
            <a:r>
              <a:rPr lang="en-GB" sz="1700" dirty="0" smtClean="0"/>
              <a:t>Spywareblaster</a:t>
            </a:r>
          </a:p>
          <a:p>
            <a:pPr lvl="1"/>
            <a:r>
              <a:rPr lang="en-GB" sz="1700" dirty="0" smtClean="0"/>
              <a:t>Other?</a:t>
            </a:r>
          </a:p>
          <a:p>
            <a:r>
              <a:rPr lang="en-GB" sz="2400" dirty="0" smtClean="0"/>
              <a:t>Firewall</a:t>
            </a:r>
          </a:p>
          <a:p>
            <a:r>
              <a:rPr lang="en-GB" sz="2400" dirty="0" smtClean="0"/>
              <a:t>Backing up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1882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Passw0rds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secure?</a:t>
            </a:r>
          </a:p>
          <a:p>
            <a:r>
              <a:rPr lang="en-GB" dirty="0" smtClean="0"/>
              <a:t>Password generators: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 smtClean="0">
                <a:hlinkClick r:id="rId3"/>
              </a:rPr>
              <a:t>http://passwordsgenerator.net/</a:t>
            </a:r>
            <a:r>
              <a:rPr lang="en-GB" dirty="0" smtClean="0"/>
              <a:t> </a:t>
            </a:r>
          </a:p>
          <a:p>
            <a:r>
              <a:rPr lang="en-GB" dirty="0" smtClean="0"/>
              <a:t>How often should I change passwords?</a:t>
            </a:r>
          </a:p>
          <a:p>
            <a:r>
              <a:rPr lang="en-GB" dirty="0" smtClean="0"/>
              <a:t>How hackers guess passwords?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 smtClean="0">
                <a:hlinkClick r:id="rId4"/>
              </a:rPr>
              <a:t>http://sectools.org/tag/pass-audit/</a:t>
            </a:r>
            <a:r>
              <a:rPr lang="en-GB" dirty="0" smtClean="0"/>
              <a:t> </a:t>
            </a:r>
          </a:p>
          <a:p>
            <a:r>
              <a:rPr lang="en-GB" dirty="0" smtClean="0"/>
              <a:t>Password managers</a:t>
            </a:r>
          </a:p>
          <a:p>
            <a:r>
              <a:rPr lang="en-GB" dirty="0" smtClean="0"/>
              <a:t>Highway handout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14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engineering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45722"/>
            <a:ext cx="8946541" cy="490267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GB" sz="3600" dirty="0" smtClean="0"/>
              <a:t>Human weakness? Naiveté? </a:t>
            </a:r>
          </a:p>
          <a:p>
            <a:pPr lvl="1">
              <a:spcAft>
                <a:spcPts val="1200"/>
              </a:spcAft>
            </a:pPr>
            <a:r>
              <a:rPr lang="en-GB" sz="3600" dirty="0" smtClean="0"/>
              <a:t>Phishing</a:t>
            </a:r>
          </a:p>
          <a:p>
            <a:pPr lvl="1">
              <a:spcAft>
                <a:spcPts val="1200"/>
              </a:spcAft>
            </a:pPr>
            <a:r>
              <a:rPr lang="en-GB" sz="3600" dirty="0" smtClean="0"/>
              <a:t>Spear phishing</a:t>
            </a:r>
          </a:p>
          <a:p>
            <a:pPr lvl="1">
              <a:spcAft>
                <a:spcPts val="1200"/>
              </a:spcAft>
            </a:pPr>
            <a:r>
              <a:rPr lang="en-GB" sz="3600" dirty="0" smtClean="0"/>
              <a:t>Pretexting</a:t>
            </a:r>
          </a:p>
          <a:p>
            <a:pPr lvl="1">
              <a:spcAft>
                <a:spcPts val="1200"/>
              </a:spcAft>
            </a:pPr>
            <a:r>
              <a:rPr lang="en-GB" sz="3600" dirty="0" smtClean="0"/>
              <a:t>Scareware</a:t>
            </a:r>
          </a:p>
          <a:p>
            <a:pPr>
              <a:spcAft>
                <a:spcPts val="1200"/>
              </a:spcAft>
            </a:pPr>
            <a:r>
              <a:rPr lang="en-GB" sz="3600" dirty="0" smtClean="0"/>
              <a:t>Don’t even engage in conversation</a:t>
            </a:r>
          </a:p>
          <a:p>
            <a:pPr>
              <a:spcAft>
                <a:spcPts val="1200"/>
              </a:spcAft>
            </a:pPr>
            <a:r>
              <a:rPr lang="en-GB" sz="3600" dirty="0" smtClean="0"/>
              <a:t>Don’t respond to e-mails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0770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6601"/>
          </a:xfrm>
        </p:spPr>
        <p:txBody>
          <a:bodyPr/>
          <a:lstStyle/>
          <a:p>
            <a:r>
              <a:rPr lang="en-GB" dirty="0" smtClean="0"/>
              <a:t>Heartbleed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728"/>
            <a:ext cx="10515600" cy="2063987"/>
          </a:xfrm>
        </p:spPr>
        <p:txBody>
          <a:bodyPr/>
          <a:lstStyle/>
          <a:p>
            <a:r>
              <a:rPr lang="en-GB" dirty="0" smtClean="0"/>
              <a:t>Security bug related to Open SSL (used by internet web servers)</a:t>
            </a:r>
          </a:p>
          <a:p>
            <a:r>
              <a:rPr lang="en-GB" dirty="0" smtClean="0"/>
              <a:t>Discovered in April 2014 and ‘fixed’ on the day it was announced</a:t>
            </a:r>
          </a:p>
          <a:p>
            <a:r>
              <a:rPr lang="en-GB" dirty="0" smtClean="0"/>
              <a:t>½ million secure web servers thought to be infected</a:t>
            </a:r>
          </a:p>
          <a:p>
            <a:r>
              <a:rPr lang="en-GB" dirty="0" smtClean="0"/>
              <a:t>Advice at the time: cancel accounts or change passwords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58701"/>
            <a:ext cx="10515600" cy="114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Shellshock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609768"/>
            <a:ext cx="10515600" cy="2063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Security bug discovered in September 2014</a:t>
            </a:r>
          </a:p>
          <a:p>
            <a:r>
              <a:rPr lang="en-GB" sz="2000" dirty="0" smtClean="0"/>
              <a:t>Related to Linux and Unix systems (mainly affected servers)</a:t>
            </a:r>
          </a:p>
          <a:p>
            <a:r>
              <a:rPr lang="en-GB" sz="2000" dirty="0" smtClean="0">
                <a:hlinkClick r:id="rId2"/>
              </a:rPr>
              <a:t>http://www.bbc.co.uk/news/technology-29361794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290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 – 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/>
              <a:t>What’s in store for the world?</a:t>
            </a:r>
            <a:endParaRPr lang="en-GB" dirty="0"/>
          </a:p>
        </p:txBody>
      </p:sp>
      <p:sp>
        <p:nvSpPr>
          <p:cNvPr id="4" name="Text Placeholder 2"/>
          <p:cNvSpPr txBox="1">
            <a:spLocks noGrp="1"/>
          </p:cNvSpPr>
          <p:nvPr>
            <p:ph idx="1"/>
          </p:nvPr>
        </p:nvSpPr>
        <p:spPr>
          <a:xfrm>
            <a:off x="838200" y="22224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3600" dirty="0" smtClean="0"/>
              <a:t>Digital identity?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3600" dirty="0" smtClean="0"/>
              <a:t>The dangers of monoculture</a:t>
            </a:r>
          </a:p>
          <a:p>
            <a:pPr marL="342900" lvl="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3600" dirty="0" smtClean="0"/>
              <a:t>The Internet of Things</a:t>
            </a:r>
          </a:p>
          <a:p>
            <a:pPr marL="342900" lvl="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3600" dirty="0" smtClean="0"/>
              <a:t>Your life in their hands (what </a:t>
            </a:r>
            <a:r>
              <a:rPr lang="en-GB" sz="3600" dirty="0"/>
              <a:t>countries and companies need to </a:t>
            </a:r>
            <a:r>
              <a:rPr lang="en-GB" sz="3600" dirty="0" smtClean="0"/>
              <a:t>do)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5745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(Digital) Identity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1966" cy="4351338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GB" sz="4000" dirty="0" smtClean="0"/>
              <a:t>How do you prove who you are?</a:t>
            </a:r>
          </a:p>
          <a:p>
            <a:pPr>
              <a:spcAft>
                <a:spcPts val="1200"/>
              </a:spcAft>
            </a:pPr>
            <a:r>
              <a:rPr lang="en-GB" sz="4000" dirty="0" smtClean="0"/>
              <a:t>How do you confirm the person/organisation you are interacting with?</a:t>
            </a:r>
          </a:p>
          <a:p>
            <a:pPr>
              <a:spcAft>
                <a:spcPts val="1200"/>
              </a:spcAft>
            </a:pPr>
            <a:r>
              <a:rPr lang="en-GB" sz="4000" dirty="0" smtClean="0"/>
              <a:t>As an individual, organisation or electronic device?</a:t>
            </a:r>
          </a:p>
          <a:p>
            <a:pPr>
              <a:spcAft>
                <a:spcPts val="1200"/>
              </a:spcAft>
            </a:pPr>
            <a:r>
              <a:rPr lang="en-GB" sz="4000" dirty="0" smtClean="0"/>
              <a:t>Anyone for an Estonian ID Card?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5339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8250"/>
            <a:ext cx="8946541" cy="47301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 smtClean="0"/>
              <a:t>What is monoculture?</a:t>
            </a:r>
          </a:p>
          <a:p>
            <a:pPr lvl="1">
              <a:spcAft>
                <a:spcPts val="1200"/>
              </a:spcAft>
            </a:pPr>
            <a:r>
              <a:rPr lang="en-GB" sz="2400" dirty="0" smtClean="0"/>
              <a:t>Food tasting the same? </a:t>
            </a:r>
            <a:r>
              <a:rPr lang="en-GB" sz="2400" dirty="0" smtClean="0">
                <a:hlinkClick r:id="rId3"/>
              </a:rPr>
              <a:t>Guardian article</a:t>
            </a:r>
            <a:endParaRPr lang="en-GB" sz="2400" dirty="0" smtClean="0"/>
          </a:p>
          <a:p>
            <a:pPr lvl="1">
              <a:spcAft>
                <a:spcPts val="1200"/>
              </a:spcAft>
            </a:pPr>
            <a:r>
              <a:rPr lang="en-GB" sz="2400" dirty="0" smtClean="0"/>
              <a:t>Antibiotic resistance </a:t>
            </a:r>
            <a:r>
              <a:rPr lang="en-GB" sz="2400" dirty="0" smtClean="0">
                <a:hlinkClick r:id="rId4"/>
              </a:rPr>
              <a:t>BBC News</a:t>
            </a:r>
            <a:endParaRPr lang="en-GB" sz="2400" dirty="0" smtClean="0"/>
          </a:p>
          <a:p>
            <a:pPr lvl="1">
              <a:spcAft>
                <a:spcPts val="1200"/>
              </a:spcAft>
            </a:pPr>
            <a:r>
              <a:rPr lang="en-GB" sz="2400" dirty="0" smtClean="0"/>
              <a:t>Microsoft Windows?</a:t>
            </a:r>
          </a:p>
          <a:p>
            <a:pPr lvl="1">
              <a:spcAft>
                <a:spcPts val="1200"/>
              </a:spcAft>
            </a:pPr>
            <a:r>
              <a:rPr lang="en-GB" sz="2400" dirty="0" smtClean="0"/>
              <a:t>BT routers?</a:t>
            </a:r>
          </a:p>
          <a:p>
            <a:pPr>
              <a:spcAft>
                <a:spcPts val="1200"/>
              </a:spcAft>
            </a:pPr>
            <a:r>
              <a:rPr lang="en-GB" sz="2400" dirty="0" smtClean="0"/>
              <a:t>Why should the world be worried about it?</a:t>
            </a:r>
          </a:p>
          <a:p>
            <a:pPr>
              <a:spcAft>
                <a:spcPts val="1200"/>
              </a:spcAft>
            </a:pPr>
            <a:r>
              <a:rPr lang="en-GB" sz="2400" dirty="0" smtClean="0"/>
              <a:t>Can we as individuals do anything?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415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rple Rai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rple Rain" id="{187E6303-C88D-440F-BC39-1D8692C5EA9A}" vid="{48BE4649-C7BC-4811-94B5-6EEF77923A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Rain</Template>
  <TotalTime>246</TotalTime>
  <Words>439</Words>
  <Application>Microsoft Office PowerPoint</Application>
  <PresentationFormat>Widescreen</PresentationFormat>
  <Paragraphs>101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Purple Rain</vt:lpstr>
      <vt:lpstr>COMPUTER SECURITY</vt:lpstr>
      <vt:lpstr>NOW…</vt:lpstr>
      <vt:lpstr>Preventative Maintenance</vt:lpstr>
      <vt:lpstr>Passw0rds</vt:lpstr>
      <vt:lpstr>Social engineering</vt:lpstr>
      <vt:lpstr>Heartbleed</vt:lpstr>
      <vt:lpstr>The Future –    What’s in store for the world?</vt:lpstr>
      <vt:lpstr>(Digital) Identity</vt:lpstr>
      <vt:lpstr>Monoculture</vt:lpstr>
      <vt:lpstr>The Internet of Things</vt:lpstr>
      <vt:lpstr>Internet addressing</vt:lpstr>
      <vt:lpstr>Your life in their hands?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</dc:title>
  <dc:creator>Philip Birch</dc:creator>
  <cp:lastModifiedBy>Philip Birch</cp:lastModifiedBy>
  <cp:revision>23</cp:revision>
  <dcterms:created xsi:type="dcterms:W3CDTF">2016-02-17T07:57:17Z</dcterms:created>
  <dcterms:modified xsi:type="dcterms:W3CDTF">2016-02-17T12:03:54Z</dcterms:modified>
</cp:coreProperties>
</file>